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72" r:id="rId2"/>
    <p:sldId id="257" r:id="rId3"/>
    <p:sldId id="262" r:id="rId4"/>
    <p:sldId id="258" r:id="rId5"/>
    <p:sldId id="263" r:id="rId6"/>
    <p:sldId id="259" r:id="rId7"/>
    <p:sldId id="264" r:id="rId8"/>
    <p:sldId id="256" r:id="rId9"/>
    <p:sldId id="265" r:id="rId10"/>
    <p:sldId id="260" r:id="rId11"/>
    <p:sldId id="266" r:id="rId12"/>
    <p:sldId id="267" r:id="rId13"/>
    <p:sldId id="268" r:id="rId14"/>
    <p:sldId id="270" r:id="rId15"/>
    <p:sldId id="271" r:id="rId16"/>
    <p:sldId id="269" r:id="rId17"/>
    <p:sldId id="273" r:id="rId18"/>
    <p:sldId id="274" r:id="rId19"/>
    <p:sldId id="275" r:id="rId20"/>
    <p:sldId id="276" r:id="rId21"/>
    <p:sldId id="284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1" autoAdjust="0"/>
    <p:restoredTop sz="94249" autoAdjust="0"/>
  </p:normalViewPr>
  <p:slideViewPr>
    <p:cSldViewPr snapToGrid="0">
      <p:cViewPr varScale="1">
        <p:scale>
          <a:sx n="64" d="100"/>
          <a:sy n="64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63DB54-D88D-49F0-8EC2-F67604573CF8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9E83E9-CA4A-4398-BE44-B6E2FC817A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61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K=2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E83E9-CA4A-4398-BE44-B6E2FC817A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42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K=6, </a:t>
            </a:r>
            <a:r>
              <a:rPr lang="es-CO" dirty="0" err="1"/>
              <a:t>preprocessed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E83E9-CA4A-4398-BE44-B6E2FC817AA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2293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K=10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E83E9-CA4A-4398-BE44-B6E2FC817AA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012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K=9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E83E9-CA4A-4398-BE44-B6E2FC817AA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398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K=2, Pre </a:t>
            </a:r>
            <a:r>
              <a:rPr lang="es-CO" dirty="0" err="1"/>
              <a:t>processed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E83E9-CA4A-4398-BE44-B6E2FC817A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225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K=3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E83E9-CA4A-4398-BE44-B6E2FC817A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723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K=3 , Pre </a:t>
            </a:r>
            <a:r>
              <a:rPr lang="es-CO" dirty="0" err="1"/>
              <a:t>processed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E83E9-CA4A-4398-BE44-B6E2FC817A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12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=4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E83E9-CA4A-4398-BE44-B6E2FC817A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55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K= 4 Pre </a:t>
            </a:r>
            <a:r>
              <a:rPr lang="es-CO" dirty="0" err="1"/>
              <a:t>processed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E83E9-CA4A-4398-BE44-B6E2FC817A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682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K=5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E83E9-CA4A-4398-BE44-B6E2FC817AA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544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K=5, </a:t>
            </a:r>
            <a:r>
              <a:rPr lang="es-CO" dirty="0" err="1"/>
              <a:t>preprocessed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E83E9-CA4A-4398-BE44-B6E2FC817A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173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K=6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E83E9-CA4A-4398-BE44-B6E2FC817AA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20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00575E-8B11-476D-8335-F4E085BBD3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0C8BDF-B1D6-46B6-AF92-E9ECFC618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E1EA30-6A6E-41CD-B6CD-B80D8D663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39EB9-295B-45DB-8CAB-9C0C0FDF321E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AAAD41-9758-4C2D-94D6-3220723E5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65EBD0-9301-44A0-A9F8-93C344B9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11E9A-6F6E-4CEC-B0BD-64B83303DCB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20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11DB61-F6E4-4EE4-9B33-34A22961C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674DE01-9CC7-4E3F-9C27-07BE04A8D4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14673EA-3D0D-42BE-BA79-2C4ACD6CE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39EB9-295B-45DB-8CAB-9C0C0FDF321E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8A5493-24C2-4EE3-83E5-827FD1604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473367B-6571-4688-A1D6-99CB2D32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11E9A-6F6E-4CEC-B0BD-64B83303DCB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543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B361820-CA06-42BC-AD9A-6987D09822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34F2160-E24D-4B98-91F6-5EE873A8CD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964FC1D-C0CE-4D5A-A5D5-C617BEE0B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39EB9-295B-45DB-8CAB-9C0C0FDF321E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046695-98D5-4F10-9D97-E192DFF0E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4BB5DC1-C83F-482C-BB07-F775C49C9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11E9A-6F6E-4CEC-B0BD-64B83303DCB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1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3BEE60-F770-4A34-B335-9A17032F1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4FD0D0-BE1E-4A45-A3CA-8EEFDAD4C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95BB21-5239-4CDD-A68A-DB25F2B0F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39EB9-295B-45DB-8CAB-9C0C0FDF321E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A199B9-951D-42D9-9893-2A4C258C1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F597D74-817A-439C-AF59-D71A73548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11E9A-6F6E-4CEC-B0BD-64B83303DCB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21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BB3617-FC4C-4B19-B011-31018045B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290D32C-D0A6-4476-85CF-B7E87477C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B22E900-DA04-42AE-A887-D82EA40C1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39EB9-295B-45DB-8CAB-9C0C0FDF321E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564D458-2918-4CFE-9D56-36E1B66EB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45425C-94E8-4892-8A73-92C4D4EBD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11E9A-6F6E-4CEC-B0BD-64B83303DCB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811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E6006A-5193-4F59-BC80-2CE7C7BD4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EBFF15-8261-4552-919F-968EC46733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276B4A0-9AF1-488C-AAD9-01540AD57B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C023635-7D4E-45BC-99FE-49CD7E183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39EB9-295B-45DB-8CAB-9C0C0FDF321E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74C5AA5-9EC2-4EA4-A961-F6E45282C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692B9AA-495A-4EF3-8641-75B3A6642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11E9A-6F6E-4CEC-B0BD-64B83303DCB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24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9936F7-DD9A-4B34-A388-0E095FD27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4AF763C-5C27-487B-BD27-6CC415E5E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346D4BF-0769-4831-8A37-ABD5997B15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F057DFC-C0A8-4337-B5C3-6B4852081E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97BFDB2-0A48-4127-AF58-8994EA2660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52A03BF-B07B-41F3-B3E2-1FE06BD27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39EB9-295B-45DB-8CAB-9C0C0FDF321E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CD41B91-F687-4789-9C43-E8C38E4F3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E890282-58E1-4C5F-9004-4DC270EB8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11E9A-6F6E-4CEC-B0BD-64B83303DCB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045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9A3DC-AC82-495A-8947-77C954DE7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4C43AAC-2261-4B60-9B2C-B074CFB49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39EB9-295B-45DB-8CAB-9C0C0FDF321E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75044F3-4AEB-4908-97FC-62F9C6D72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DC552BB-3230-436D-B89D-8872BE67E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11E9A-6F6E-4CEC-B0BD-64B83303DCB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716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91F55FC-5DE1-4979-8063-1156E44C3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39EB9-295B-45DB-8CAB-9C0C0FDF321E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790C880-1101-4BFB-897A-F539809DC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EE3F8B-E09F-4DEC-BB2A-20DD59E94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11E9A-6F6E-4CEC-B0BD-64B83303DCB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84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644C3C-7579-4A00-8F83-8C55AE801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81C3EC-6014-45BA-B7A9-17F013071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CE81F0D-B23A-4264-8C82-5BD936505E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75B5016-CDBE-4CEF-A2BF-490EF260A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39EB9-295B-45DB-8CAB-9C0C0FDF321E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57E5BF9-1034-43C7-9A14-73D67350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9A30463-13FD-4116-B323-93CED3072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11E9A-6F6E-4CEC-B0BD-64B83303DCB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1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1B5862-036B-4AC9-8A1C-E2F9C78AC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92D8F45-D635-499B-B231-57C2B538F3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FD463C8-CA8B-49C3-A554-E9222563A1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8CF14E5-D91B-42D1-A519-D6CE44B52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39EB9-295B-45DB-8CAB-9C0C0FDF321E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F2D8682-8330-4A6E-929B-25C10228B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780350D-C52C-4C41-83BA-440036567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11E9A-6F6E-4CEC-B0BD-64B83303DCB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428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E223455-FF9F-4320-A800-DC4997070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B285CD6-49C0-48B7-9246-B1D70127B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0F21FD-95D6-4EE2-A890-528C503EB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39EB9-295B-45DB-8CAB-9C0C0FDF321E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4C9306-F267-4B10-B58D-B8251D5C6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B70CDB0-8A68-4F8A-97B5-D4A39EABC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11E9A-6F6E-4CEC-B0BD-64B83303DCB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17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7EA040-3BF1-4520-A635-BADCC5E35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973285A-74EB-4EA8-A555-DA0A79C08A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EB75C95-AF76-421B-8E32-17939B561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47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5A388E-E821-41B3-873F-609D6C7C8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3C8E17-BEF3-451D-BCF4-53AF64DEF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E407F19-300C-470C-A645-CC0B419AD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293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BE2BBD-AE78-4F94-A514-D1F8D6C22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9087A4-0DEF-4269-8A8F-E06A86DBE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28BF32D-1C06-4C2C-A39E-ED304D9EC0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58"/>
          <a:stretch/>
        </p:blipFill>
        <p:spPr>
          <a:xfrm>
            <a:off x="0" y="931025"/>
            <a:ext cx="12192000" cy="592530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0375B7C-845F-439A-ABE3-BD3D673EC626}"/>
              </a:ext>
            </a:extLst>
          </p:cNvPr>
          <p:cNvSpPr/>
          <p:nvPr/>
        </p:nvSpPr>
        <p:spPr>
          <a:xfrm>
            <a:off x="7866383" y="658574"/>
            <a:ext cx="19123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K=6, </a:t>
            </a:r>
            <a:r>
              <a:rPr lang="es-CO" dirty="0" err="1"/>
              <a:t>preprocessed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029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F89085-C072-48A3-A1CD-C3F19E525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B79771-D2CC-40C0-9318-2AC4D1D71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982526E-9406-41E2-8C76-DCE1B9D31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771CE15-BF4E-4C37-A2B9-7C426FEDE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526" y="3347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414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D3A0E0-3262-41F8-BF9C-D2F6B7C06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092971-AAF2-4462-8ACB-BF1181035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1C282C0-3336-4C2D-B7B4-FAEC931FB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E51B33B-7AA0-4160-B913-0EC9FD762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360" y="182209"/>
            <a:ext cx="12192000" cy="685465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EA1744C-18B3-49A7-9B4D-650AC162D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6514" y="362745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88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EAF0AD-6EB6-4ED9-BC7B-15BAC45B5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17BE7A-CBB4-4755-8450-6D59B661C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4687B57-77AF-4654-A844-3F215881D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7EF1F35-738F-48F5-96FC-89FD71757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351" y="70169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278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1767FD-BCFB-4EF8-98C9-515817A98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00F650-8A58-4E68-8184-1ABCCAEBB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EDA5272-0FB6-4021-8520-2E60652F8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162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C84655-6026-4DC4-AF8D-21D167240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FB755C-90F5-4F1E-9A75-A916C26D1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CA5193B-515D-4097-A227-596D5EBC5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02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1AB425-0E1B-422B-A3B2-0E7DA2E0B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82ECE3-05C2-40A9-A42B-F5BB49A14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FB49A3-DF49-4F72-8384-31086827F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8" y="623888"/>
            <a:ext cx="11172825" cy="561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814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FA768C-02EA-45A1-9F29-6D0D0F217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FB22DC-FCA3-4F96-BC47-ADCC23C63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1D0337D-99B5-4847-AA35-7E05CE76B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76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D5F32E-37D3-4B14-828B-B364FD23B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561D3F-AAC4-478B-AB01-6FFE3ACE1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97135AE-8C74-45A4-A389-680FC5F98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179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FBE6DC-526E-4045-87FA-2A3B2EDDE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544CB11-8EBE-4475-82EB-7B1A5A125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4CE5036-0EF0-4AA0-B546-24A683E59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17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F3340B-1BF7-4521-9453-B80467D4B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77A1D2-EECB-4443-A4B3-C2D11CB6B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838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EB234D-0A07-4831-ABBE-60FC44298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64DB0F-9828-417C-B8DC-C2803B440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A3B6FB8-9751-4545-AD6B-4E6006A040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3" t="47431" r="63361" b="25452"/>
          <a:stretch/>
        </p:blipFill>
        <p:spPr>
          <a:xfrm>
            <a:off x="314793" y="3116379"/>
            <a:ext cx="6602801" cy="292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17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D6E2CF-E5F7-4500-B966-723F01D4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aux1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C4A44C-A3C9-42CD-8A23-E6DD0EA6C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CEE1DE8-56A1-497C-9E1C-BDEA81C785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938" r="62254" b="5302"/>
          <a:stretch/>
        </p:blipFill>
        <p:spPr>
          <a:xfrm>
            <a:off x="1731989" y="1751716"/>
            <a:ext cx="4601980" cy="491890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49BAD18-A652-42E1-A737-209DBC577B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291" b="7307"/>
          <a:stretch/>
        </p:blipFill>
        <p:spPr>
          <a:xfrm>
            <a:off x="7227757" y="681037"/>
            <a:ext cx="4719403" cy="635379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E640FC3-AD87-4B02-BD6F-AA6CCA5213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2" t="73855" r="62029" b="4932"/>
          <a:stretch/>
        </p:blipFill>
        <p:spPr>
          <a:xfrm>
            <a:off x="80258" y="604941"/>
            <a:ext cx="4467070" cy="145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63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BB5E08-8137-4070-BF5C-8FA18F21D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aux2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2E7FE7-CE20-4727-9535-E8EFF821B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5531D37-C3B4-43C7-889E-CAC10F7661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006" r="60845" b="5125"/>
          <a:stretch/>
        </p:blipFill>
        <p:spPr>
          <a:xfrm>
            <a:off x="2571313" y="1182037"/>
            <a:ext cx="4773868" cy="499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4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C96921-50DE-41AF-899B-E90E7D0D5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658D7F-201C-48D0-B24A-F28F0DF91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BA5B322-F9CB-4752-B5F0-C90C095931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7" t="65739" r="63290" b="14923"/>
          <a:stretch/>
        </p:blipFill>
        <p:spPr>
          <a:xfrm>
            <a:off x="481263" y="4507832"/>
            <a:ext cx="3994484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155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91D2E7-FE5E-4ED9-B58F-241C5DE51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aux4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015B28-6783-46BB-AE7F-ABFFCA85E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F0B54F9-A844-4481-ADFB-9B5E427A1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7" t="26633" r="61446" b="5278"/>
          <a:stretch/>
        </p:blipFill>
        <p:spPr>
          <a:xfrm>
            <a:off x="1678406" y="1825625"/>
            <a:ext cx="4026568" cy="46672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DEB05A9-B725-47AB-9E57-399175A184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05" t="23906" r="51237" b="10646"/>
          <a:stretch/>
        </p:blipFill>
        <p:spPr>
          <a:xfrm>
            <a:off x="6545179" y="1825625"/>
            <a:ext cx="5261812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537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D2AFF2-7B14-4F48-93E6-911C84AAF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2CCF6F-C4B6-4860-85E0-9DB315646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AD25A29-DB06-4FA3-9B0D-B06C44C167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24" t="26655" r="61126" b="35104"/>
          <a:stretch/>
        </p:blipFill>
        <p:spPr>
          <a:xfrm>
            <a:off x="655320" y="1981200"/>
            <a:ext cx="4236720" cy="262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10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F3B5DA-0C47-45D3-BEF0-1EF8E66F1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03D2A0-CF1C-4015-9F10-5B5307230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3248EBA-09DF-43DA-9FFF-55C5B929A0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5" t="66452" r="60125" b="5303"/>
          <a:stretch/>
        </p:blipFill>
        <p:spPr>
          <a:xfrm>
            <a:off x="1097280" y="2926080"/>
            <a:ext cx="4511040" cy="193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276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38F869-BE93-481D-BDBF-073ADD8C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E210C8-79B8-4C2F-A643-BB86ED26E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540F43A-CAA6-442D-BE09-3DD56E300C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769" r="59000" b="31546"/>
          <a:stretch/>
        </p:blipFill>
        <p:spPr>
          <a:xfrm>
            <a:off x="0" y="2179320"/>
            <a:ext cx="499872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470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11A9CA-3220-44CB-93C6-BB710FD3D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85D30B-110D-4DB4-8F2E-CA8578003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Introduction</a:t>
            </a:r>
          </a:p>
          <a:p>
            <a:r>
              <a:rPr lang="en-US" dirty="0"/>
              <a:t>Houston, Texas is one of the fastest growing cities in the United States</a:t>
            </a:r>
          </a:p>
          <a:p>
            <a:r>
              <a:rPr lang="en-US" dirty="0" err="1"/>
              <a:t>Oneofthebiggestproblemsfacingthecity</a:t>
            </a:r>
            <a:r>
              <a:rPr lang="en-US" dirty="0"/>
              <a:t> is that of food deserts</a:t>
            </a:r>
          </a:p>
          <a:p>
            <a:r>
              <a:rPr lang="en-US" dirty="0"/>
              <a:t>Individuals living in areas classified as food deserts are shown to have an increased risk of developing diabetes, cardiovascular disease, and being obese</a:t>
            </a:r>
          </a:p>
          <a:p>
            <a:r>
              <a:rPr lang="en-US" dirty="0"/>
              <a:t>While bad for public health, these </a:t>
            </a:r>
            <a:r>
              <a:rPr lang="en-US" dirty="0" err="1"/>
              <a:t>fooddesertslocations</a:t>
            </a:r>
            <a:r>
              <a:rPr lang="en-US" dirty="0"/>
              <a:t> are relevant to business as they are areas that are under served or lack competition</a:t>
            </a:r>
          </a:p>
          <a:p>
            <a:r>
              <a:rPr lang="en-US" dirty="0"/>
              <a:t>Good for business owners looking to build a new grocery store.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822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3F9005-FBF2-4711-B8C3-DAB4F937B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4077C5-AEB0-45CF-826C-AD4B70023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7841154-3A95-40EB-9753-0B51DA9A9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DFDDF6C-66AD-4F9F-ACEA-4EFF95963C87}"/>
              </a:ext>
            </a:extLst>
          </p:cNvPr>
          <p:cNvSpPr/>
          <p:nvPr/>
        </p:nvSpPr>
        <p:spPr>
          <a:xfrm>
            <a:off x="7134863" y="1204159"/>
            <a:ext cx="19123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K=2, </a:t>
            </a:r>
            <a:r>
              <a:rPr lang="es-CO" dirty="0" err="1"/>
              <a:t>preprocessed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4480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FAEA1-E3CE-4279-8E61-46B0417EC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C2F081-9F4E-429A-991A-BB8673619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Business Problem</a:t>
            </a:r>
          </a:p>
          <a:p>
            <a:r>
              <a:rPr lang="en-US" dirty="0"/>
              <a:t>Find what areas could be considered food deserts</a:t>
            </a:r>
          </a:p>
          <a:p>
            <a:r>
              <a:rPr lang="en-US" dirty="0" err="1"/>
              <a:t>Usethisdatatofurther</a:t>
            </a:r>
            <a:r>
              <a:rPr lang="en-US" dirty="0"/>
              <a:t> </a:t>
            </a:r>
            <a:r>
              <a:rPr lang="en-US" dirty="0" err="1"/>
              <a:t>answerthequestion</a:t>
            </a:r>
            <a:r>
              <a:rPr lang="en-US" dirty="0"/>
              <a:t> what would be the best area for a business owner or property developer to open a new grocery store that it has the least competition leading to a higher possibility of a successful store.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391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221D5B-E84D-4E72-9A5F-BF7D991EB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B292A7-FFA9-41B6-92C8-027A90896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Interested Parties</a:t>
            </a:r>
          </a:p>
          <a:p>
            <a:r>
              <a:rPr lang="en-US" dirty="0"/>
              <a:t>Public Health officials</a:t>
            </a:r>
          </a:p>
          <a:p>
            <a:r>
              <a:rPr lang="en-US" dirty="0"/>
              <a:t>PeoplelookingtomovetoHoustonandwantingtoliveinasuperneighborhood with easy access to grocery stores</a:t>
            </a:r>
          </a:p>
          <a:p>
            <a:r>
              <a:rPr lang="en-US" dirty="0"/>
              <a:t>Business owners and project developers looking to build a new grocery store that has the least competition possibly leading to a more successful store.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8300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55BE97-8235-4C26-9C13-9BA8BE260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0CB949-F00D-43E3-B285-CBCDD0085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endParaRPr lang="en-US" dirty="0"/>
          </a:p>
          <a:p>
            <a:r>
              <a:rPr lang="en-US" dirty="0"/>
              <a:t>Data</a:t>
            </a:r>
          </a:p>
          <a:p>
            <a:pPr lvl="1"/>
            <a:r>
              <a:rPr lang="en-US" sz="2800" dirty="0"/>
              <a:t>Data </a:t>
            </a:r>
            <a:r>
              <a:rPr lang="en-US" sz="2800" dirty="0" err="1"/>
              <a:t>Required</a:t>
            </a:r>
            <a:r>
              <a:rPr lang="en-US" dirty="0" err="1"/>
              <a:t>ListofSuperNeighborhoodsinHouston</a:t>
            </a:r>
            <a:endParaRPr lang="en-US" dirty="0"/>
          </a:p>
          <a:p>
            <a:pPr lvl="1"/>
            <a:r>
              <a:rPr lang="en-US" dirty="0" err="1"/>
              <a:t>Coordinatesofsuperneighborhoods</a:t>
            </a:r>
            <a:endParaRPr lang="en-US" dirty="0"/>
          </a:p>
          <a:p>
            <a:pPr lvl="1"/>
            <a:r>
              <a:rPr lang="en-US" dirty="0" err="1"/>
              <a:t>FrequencyofGroceryStoresineachNeighborhood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sz="2800" dirty="0"/>
              <a:t>Source of </a:t>
            </a:r>
            <a:r>
              <a:rPr lang="en-US" sz="2800" dirty="0" err="1"/>
              <a:t>Data</a:t>
            </a:r>
            <a:r>
              <a:rPr lang="en-US" sz="3200" dirty="0" err="1"/>
              <a:t>•</a:t>
            </a:r>
            <a:r>
              <a:rPr lang="en-US" dirty="0" err="1"/>
              <a:t>Wikipediapage</a:t>
            </a:r>
            <a:r>
              <a:rPr lang="en-US" dirty="0"/>
              <a:t> showing Houston Super </a:t>
            </a:r>
            <a:r>
              <a:rPr lang="en-US" dirty="0" err="1"/>
              <a:t>Neighborhoods</a:t>
            </a:r>
            <a:r>
              <a:rPr lang="en-US" sz="3200" dirty="0" err="1"/>
              <a:t>•</a:t>
            </a:r>
            <a:r>
              <a:rPr lang="en-US" dirty="0" err="1"/>
              <a:t>https</a:t>
            </a:r>
            <a:r>
              <a:rPr lang="en-US" dirty="0"/>
              <a:t>://en.m.wikipedia.org/wiki/</a:t>
            </a:r>
            <a:r>
              <a:rPr lang="en-US" dirty="0" err="1"/>
              <a:t>List_of_Houston_neighborhoods</a:t>
            </a:r>
            <a:endParaRPr lang="en-US" dirty="0"/>
          </a:p>
          <a:p>
            <a:pPr lvl="1"/>
            <a:r>
              <a:rPr lang="en-US" sz="3200" dirty="0"/>
              <a:t>•</a:t>
            </a:r>
            <a:r>
              <a:rPr lang="en-US" dirty="0"/>
              <a:t>Geocoder for coordinates</a:t>
            </a:r>
          </a:p>
          <a:p>
            <a:pPr lvl="1"/>
            <a:r>
              <a:rPr lang="en-US" sz="3200" dirty="0"/>
              <a:t>•</a:t>
            </a:r>
            <a:r>
              <a:rPr lang="en-US" dirty="0" err="1"/>
              <a:t>FoursquareAPI</a:t>
            </a:r>
            <a:r>
              <a:rPr lang="en-US" dirty="0"/>
              <a:t> for grocery store data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9821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F4ED14-9FAB-4344-AE27-F6A59BC2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4B30B8-13D8-4D42-9330-D5C0F4B6E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Methodology</a:t>
            </a:r>
          </a:p>
          <a:p>
            <a:r>
              <a:rPr lang="en-US" dirty="0"/>
              <a:t>Web scrape Wikipedia page for list of super neighborhoods in Houston, Texas</a:t>
            </a:r>
          </a:p>
          <a:p>
            <a:r>
              <a:rPr lang="en-US" dirty="0"/>
              <a:t>Use </a:t>
            </a:r>
            <a:r>
              <a:rPr lang="en-US" dirty="0" err="1"/>
              <a:t>geocodertogetlatitudeandlongitude</a:t>
            </a:r>
            <a:r>
              <a:rPr lang="en-US" dirty="0"/>
              <a:t> </a:t>
            </a:r>
            <a:r>
              <a:rPr lang="en-US" dirty="0" err="1"/>
              <a:t>coordinatesofneighborhoods</a:t>
            </a:r>
            <a:endParaRPr lang="en-US" dirty="0"/>
          </a:p>
          <a:p>
            <a:r>
              <a:rPr lang="en-US" dirty="0"/>
              <a:t>Check neighborhood locations for accuracy</a:t>
            </a:r>
          </a:p>
          <a:p>
            <a:r>
              <a:rPr lang="en-US" dirty="0"/>
              <a:t>Use Foursquare API to find frequency of grocery stores within each neighborhood</a:t>
            </a:r>
          </a:p>
          <a:p>
            <a:r>
              <a:rPr lang="en-US" dirty="0" err="1"/>
              <a:t>Clusterdatausing</a:t>
            </a:r>
            <a:r>
              <a:rPr lang="en-US" dirty="0"/>
              <a:t> k-</a:t>
            </a:r>
            <a:r>
              <a:rPr lang="en-US" dirty="0" err="1"/>
              <a:t>meansclustering</a:t>
            </a:r>
            <a:r>
              <a:rPr lang="en-US" dirty="0"/>
              <a:t> and visualize data using Folium</a:t>
            </a:r>
          </a:p>
          <a:p>
            <a:r>
              <a:rPr lang="en-US" dirty="0"/>
              <a:t>Further analyze the best cluster to open a new grocery store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0143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2CE480-3C0B-4FDD-BCF2-3EE3E28BD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9CDC92-8EA6-4642-BEF9-E7FA507C9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BC9215D-2761-4D06-A30B-51FFBCF6E542}"/>
              </a:ext>
            </a:extLst>
          </p:cNvPr>
          <p:cNvSpPr/>
          <p:nvPr/>
        </p:nvSpPr>
        <p:spPr>
          <a:xfrm>
            <a:off x="3048000" y="1289953"/>
            <a:ext cx="6096000" cy="4278094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1200" dirty="0">
              <a:solidFill>
                <a:srgbClr val="000000"/>
              </a:solidFill>
              <a:latin typeface="Corbel" panose="020B0503020204020204" pitchFamily="34" charset="0"/>
            </a:endParaRPr>
          </a:p>
          <a:p>
            <a:endParaRPr lang="en-US" sz="1200" dirty="0">
              <a:latin typeface="Corbel" panose="020B0503020204020204" pitchFamily="34" charset="0"/>
            </a:endParaRPr>
          </a:p>
          <a:p>
            <a:pPr marR="0" algn="ctr"/>
            <a:r>
              <a:rPr lang="en-US" sz="4000" dirty="0">
                <a:latin typeface="Corbel" panose="020B0503020204020204" pitchFamily="34" charset="0"/>
              </a:rPr>
              <a:t>Results</a:t>
            </a:r>
          </a:p>
          <a:p>
            <a:pPr lvl="1"/>
            <a:r>
              <a:rPr lang="en-US" sz="2400" dirty="0">
                <a:latin typeface="Corbel" panose="020B0503020204020204" pitchFamily="34" charset="0"/>
              </a:rPr>
              <a:t>Neighborhoods were clustered into one of 4 </a:t>
            </a:r>
            <a:r>
              <a:rPr lang="en-US" sz="2400" dirty="0" err="1">
                <a:latin typeface="Corbel" panose="020B0503020204020204" pitchFamily="34" charset="0"/>
              </a:rPr>
              <a:t>groups</a:t>
            </a:r>
            <a:r>
              <a:rPr lang="en-US" sz="2000" dirty="0" err="1">
                <a:latin typeface="Corbel" panose="020B0503020204020204" pitchFamily="34" charset="0"/>
              </a:rPr>
              <a:t>Cluster</a:t>
            </a:r>
            <a:r>
              <a:rPr lang="en-US" sz="2000" dirty="0">
                <a:latin typeface="Corbel" panose="020B0503020204020204" pitchFamily="34" charset="0"/>
              </a:rPr>
              <a:t> 0: Neighborhoods with moderate frequency of grocery stores</a:t>
            </a:r>
          </a:p>
          <a:p>
            <a:pPr lvl="1"/>
            <a:r>
              <a:rPr lang="en-US" sz="2000" dirty="0">
                <a:latin typeface="Corbel" panose="020B0503020204020204" pitchFamily="34" charset="0"/>
              </a:rPr>
              <a:t>Cluster1: Neighborhoods with high frequency of grocery stores</a:t>
            </a:r>
          </a:p>
          <a:p>
            <a:pPr lvl="1"/>
            <a:r>
              <a:rPr lang="en-US" sz="2000" dirty="0">
                <a:latin typeface="Corbel" panose="020B0503020204020204" pitchFamily="34" charset="0"/>
              </a:rPr>
              <a:t>Cluster 2: Neighborhoods with low frequency of grocery stores</a:t>
            </a:r>
          </a:p>
          <a:p>
            <a:pPr lvl="1"/>
            <a:r>
              <a:rPr lang="en-US" sz="2000" dirty="0">
                <a:latin typeface="Corbel" panose="020B0503020204020204" pitchFamily="34" charset="0"/>
              </a:rPr>
              <a:t>Cluster 3: Neighborhoods with very high frequency of grocery stores</a:t>
            </a:r>
          </a:p>
          <a:p>
            <a:pPr lvl="1"/>
            <a:endParaRPr lang="en-US" sz="20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027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470D5B-F48A-4CC8-9E86-1C5D76F12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98C466-2020-442C-B6C0-2F189CBFD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More </a:t>
            </a:r>
            <a:r>
              <a:rPr lang="es-CO" dirty="0" err="1"/>
              <a:t>results</a:t>
            </a:r>
            <a:r>
              <a:rPr lang="es-CO" dirty="0"/>
              <a:t> tables </a:t>
            </a:r>
            <a:r>
              <a:rPr lang="es-CO" dirty="0" err="1"/>
              <a:t>or</a:t>
            </a:r>
            <a:r>
              <a:rPr lang="es-CO" dirty="0"/>
              <a:t> </a:t>
            </a:r>
            <a:r>
              <a:rPr lang="es-CO" dirty="0" err="1"/>
              <a:t>graphics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9941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4D8F5E-1574-417A-8F0B-5C959CEEE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305892-4DCB-4459-919B-B1EC1EAC3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EBF2D42-834A-4872-96E3-A6C03480D7DB}"/>
              </a:ext>
            </a:extLst>
          </p:cNvPr>
          <p:cNvSpPr/>
          <p:nvPr/>
        </p:nvSpPr>
        <p:spPr>
          <a:xfrm>
            <a:off x="3048000" y="1532327"/>
            <a:ext cx="6096000" cy="3793346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1050" dirty="0">
              <a:solidFill>
                <a:srgbClr val="000000"/>
              </a:solidFill>
              <a:latin typeface="Corbel" panose="020B0503020204020204" pitchFamily="34" charset="0"/>
            </a:endParaRPr>
          </a:p>
          <a:p>
            <a:pPr marR="0" algn="ctr"/>
            <a:r>
              <a:rPr lang="en-US" sz="3200" dirty="0">
                <a:latin typeface="Corbel" panose="020B0503020204020204" pitchFamily="34" charset="0"/>
              </a:rPr>
              <a:t>Discussion/Conclusion</a:t>
            </a:r>
          </a:p>
          <a:p>
            <a:r>
              <a:rPr lang="en-US" dirty="0">
                <a:latin typeface="Corbel" panose="020B0503020204020204" pitchFamily="34" charset="0"/>
              </a:rPr>
              <a:t>Houston overall has a low frequency of grocery stores within its super neighborhoods, having a mean frequency of grocery stores being 0.24497. For clusters, cluster 2hastheloweroverall frequency of grocery stores by comparison to other clusters. With cluster 3 having the highest frequency of grocery stores by comparison making it a possible outlier cluster super neighborhood in Houston Texas. </a:t>
            </a:r>
          </a:p>
          <a:p>
            <a:r>
              <a:rPr lang="en-US" dirty="0">
                <a:latin typeface="Corbel" panose="020B0503020204020204" pitchFamily="34" charset="0"/>
              </a:rPr>
              <a:t>In terms </a:t>
            </a:r>
            <a:r>
              <a:rPr lang="en-US" dirty="0" err="1">
                <a:latin typeface="Corbel" panose="020B0503020204020204" pitchFamily="34" charset="0"/>
              </a:rPr>
              <a:t>ofthebestlocationtosetupanewgrocerystore</a:t>
            </a:r>
            <a:r>
              <a:rPr lang="en-US" dirty="0">
                <a:latin typeface="Corbel" panose="020B0503020204020204" pitchFamily="34" charset="0"/>
              </a:rPr>
              <a:t>, cluster 2 would be the best due to the low frequency and competition present, and the </a:t>
            </a:r>
            <a:r>
              <a:rPr lang="en-US" dirty="0" err="1">
                <a:latin typeface="Corbel" panose="020B0503020204020204" pitchFamily="34" charset="0"/>
              </a:rPr>
              <a:t>bestoveralllocation</a:t>
            </a:r>
            <a:r>
              <a:rPr lang="en-US" dirty="0">
                <a:latin typeface="Corbel" panose="020B0503020204020204" pitchFamily="34" charset="0"/>
              </a:rPr>
              <a:t> would be either Central Houston or areas within the loop. The worst </a:t>
            </a:r>
          </a:p>
        </p:txBody>
      </p:sp>
    </p:spTree>
    <p:extLst>
      <p:ext uri="{BB962C8B-B14F-4D97-AF65-F5344CB8AC3E}">
        <p14:creationId xmlns:p14="http://schemas.microsoft.com/office/powerpoint/2010/main" val="1029926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FBD81D-EF2C-4C18-B110-17F14C741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B2299D-F08F-4833-B991-BED5B778F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AEF4C03-ED79-4CE2-B971-0E0BA856B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268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EC5FFC-2627-4A9D-9265-DB158E770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5284A3-8540-4192-AD3C-37E9C07E1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6524FE0-A27F-427D-BBF9-F892C0F7B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A76271B6-D59A-450A-A9F7-064471300F5F}"/>
              </a:ext>
            </a:extLst>
          </p:cNvPr>
          <p:cNvSpPr/>
          <p:nvPr/>
        </p:nvSpPr>
        <p:spPr>
          <a:xfrm>
            <a:off x="6902106" y="1204159"/>
            <a:ext cx="19123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K=3, </a:t>
            </a:r>
            <a:r>
              <a:rPr lang="es-CO" dirty="0" err="1"/>
              <a:t>preprocessed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150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167C32-B386-4434-AA36-2E922991D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F80F40-A65F-46DD-B7A8-1470889BE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B9C60A5-3193-4415-B121-E4D84EDDB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95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4C0567-1A1C-4F31-B275-1E72C1624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0DCF56-F3A3-46A1-BDF3-B8B83B13D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C44AA67-EFAE-44E2-888F-99035E992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BC668F99-9869-4F8E-B622-78148B0EBB00}"/>
              </a:ext>
            </a:extLst>
          </p:cNvPr>
          <p:cNvSpPr/>
          <p:nvPr/>
        </p:nvSpPr>
        <p:spPr>
          <a:xfrm>
            <a:off x="6602848" y="1204159"/>
            <a:ext cx="19123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K=4, </a:t>
            </a:r>
            <a:r>
              <a:rPr lang="es-CO" dirty="0" err="1"/>
              <a:t>preprocessed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237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AEB70A-2085-4A97-8D2A-C25AF52E6A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9DF6EBF-066D-4F8C-8406-42BA8909CC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A4A3601-6D83-45BD-B955-871D481F3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940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AF40E1-AE2B-423E-9C2E-696211781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585C12-AB51-4FCB-8BA0-27AB02E18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929F1A4-D42B-4F9C-A752-1766EDA380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82" t="22086" r="4068" b="5302"/>
          <a:stretch/>
        </p:blipFill>
        <p:spPr>
          <a:xfrm>
            <a:off x="1180407" y="1515594"/>
            <a:ext cx="10515600" cy="497728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EA8C3DA-AEF5-4CDC-B0DF-CCF877B8280B}"/>
              </a:ext>
            </a:extLst>
          </p:cNvPr>
          <p:cNvSpPr/>
          <p:nvPr/>
        </p:nvSpPr>
        <p:spPr>
          <a:xfrm>
            <a:off x="6536346" y="1146262"/>
            <a:ext cx="19123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K=5, </a:t>
            </a:r>
            <a:r>
              <a:rPr lang="es-CO" dirty="0" err="1"/>
              <a:t>preprocessed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2449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4791</TotalTime>
  <Words>502</Words>
  <Application>Microsoft Office PowerPoint</Application>
  <PresentationFormat>Panorámica</PresentationFormat>
  <Paragraphs>77</Paragraphs>
  <Slides>36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Corbel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aux1</vt:lpstr>
      <vt:lpstr>aux2</vt:lpstr>
      <vt:lpstr>Presentación de PowerPoint</vt:lpstr>
      <vt:lpstr>aux4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maninaction maninaction</dc:creator>
  <cp:lastModifiedBy>maninaction maninaction</cp:lastModifiedBy>
  <cp:revision>37</cp:revision>
  <dcterms:created xsi:type="dcterms:W3CDTF">2020-04-18T00:30:32Z</dcterms:created>
  <dcterms:modified xsi:type="dcterms:W3CDTF">2020-04-21T21:24:45Z</dcterms:modified>
</cp:coreProperties>
</file>